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roxima Nova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Lato Light"/>
      <p:regular r:id="rId42"/>
      <p:bold r:id="rId43"/>
      <p:italic r:id="rId44"/>
      <p:boldItalic r:id="rId45"/>
    </p:embeddedFont>
    <p:embeddedFont>
      <p:font typeface="Proxima Nova Semibold"/>
      <p:regular r:id="rId46"/>
      <p:bold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2" Type="http://schemas.openxmlformats.org/officeDocument/2006/relationships/font" Target="fonts/LatoLight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44" Type="http://schemas.openxmlformats.org/officeDocument/2006/relationships/font" Target="fonts/LatoLight-italic.fntdata"/><Relationship Id="rId21" Type="http://schemas.openxmlformats.org/officeDocument/2006/relationships/slide" Target="slides/slide16.xml"/><Relationship Id="rId43" Type="http://schemas.openxmlformats.org/officeDocument/2006/relationships/font" Target="fonts/LatoLight-bold.fntdata"/><Relationship Id="rId24" Type="http://schemas.openxmlformats.org/officeDocument/2006/relationships/slide" Target="slides/slide19.xml"/><Relationship Id="rId46" Type="http://schemas.openxmlformats.org/officeDocument/2006/relationships/font" Target="fonts/ProximaNovaSemibold-regular.fntdata"/><Relationship Id="rId23" Type="http://schemas.openxmlformats.org/officeDocument/2006/relationships/slide" Target="slides/slide18.xml"/><Relationship Id="rId45" Type="http://schemas.openxmlformats.org/officeDocument/2006/relationships/font" Target="fonts/Lat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ProximaNovaSemibold-boldItalic.fntdata"/><Relationship Id="rId25" Type="http://schemas.openxmlformats.org/officeDocument/2006/relationships/slide" Target="slides/slide20.xml"/><Relationship Id="rId47" Type="http://schemas.openxmlformats.org/officeDocument/2006/relationships/font" Target="fonts/ProximaNovaSemibol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bold.fntdata"/><Relationship Id="rId12" Type="http://schemas.openxmlformats.org/officeDocument/2006/relationships/slide" Target="slides/slide7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10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1631fa68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71631fa68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71631fa68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71631fa68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1631fa68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71631fa68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1631fa68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1631fa68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F2F2F2"/>
                </a:highlight>
              </a:rPr>
              <a:t>The momentum term increases for dimensions whose gradients point in the same</a:t>
            </a:r>
            <a:endParaRPr sz="19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52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F2F2F2"/>
                </a:highlight>
              </a:rPr>
              <a:t>directions and reduces updates for dimensions whose gradients change directions</a:t>
            </a:r>
            <a:endParaRPr sz="19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71631fa68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71631fa68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2F2F2"/>
                </a:highlight>
              </a:rPr>
              <a:t>The momentum term increases for dimensions whose gradients point in the same</a:t>
            </a:r>
            <a:endParaRPr sz="19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52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2F2F2"/>
                </a:highlight>
              </a:rPr>
              <a:t>directions and reduces updates for dimensions whose gradients change directions</a:t>
            </a:r>
            <a:endParaRPr sz="19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71631fa68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71631fa68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2F2F2"/>
                </a:highlight>
              </a:rPr>
              <a:t>The momentum term increases for dimensions whose gradients point in the same</a:t>
            </a:r>
            <a:endParaRPr sz="19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52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2F2F2"/>
                </a:highlight>
              </a:rPr>
              <a:t>directions and reduces updates for dimensions whose gradients change directions</a:t>
            </a:r>
            <a:endParaRPr sz="19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71631fa68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71631fa68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2F2F2"/>
                </a:highlight>
              </a:rPr>
              <a:t>The momentum term increases for dimensions whose gradients point in the same</a:t>
            </a:r>
            <a:endParaRPr sz="19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52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2F2F2"/>
                </a:highlight>
              </a:rPr>
              <a:t>directions and reduces updates for dimensions whose gradients change directions</a:t>
            </a:r>
            <a:endParaRPr sz="19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71631fa68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71631fa68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2F2F2"/>
                </a:highlight>
              </a:rPr>
              <a:t>The momentum term increases for dimensions whose gradients point in the same</a:t>
            </a:r>
            <a:endParaRPr sz="19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52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2F2F2"/>
                </a:highlight>
              </a:rPr>
              <a:t>directions and reduces updates for dimensions whose gradients change directions</a:t>
            </a:r>
            <a:endParaRPr sz="19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71631fa68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71631fa68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2F2F2"/>
                </a:highlight>
              </a:rPr>
              <a:t>The momentum term increases for dimensions whose gradients point in the same</a:t>
            </a:r>
            <a:endParaRPr sz="19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52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2F2F2"/>
                </a:highlight>
              </a:rPr>
              <a:t>directions and reduces updates for dimensions whose gradients change directions</a:t>
            </a:r>
            <a:endParaRPr sz="19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71631fa68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71631fa68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2F2F2"/>
                </a:highlight>
              </a:rPr>
              <a:t>The momentum term increases for dimensions whose gradients point in the same</a:t>
            </a:r>
            <a:endParaRPr sz="19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52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2F2F2"/>
                </a:highlight>
              </a:rPr>
              <a:t>directions and reduces updates for dimensions whose gradients change directions</a:t>
            </a:r>
            <a:endParaRPr sz="19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590e94287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590e94287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71631fa68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71631fa68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2F2F2"/>
                </a:highlight>
              </a:rPr>
              <a:t>The momentum term increases for dimensions whose gradients point in the same</a:t>
            </a:r>
            <a:endParaRPr sz="19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52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2F2F2"/>
                </a:highlight>
              </a:rPr>
              <a:t>directions and reduces updates for dimensions whose gradients change directions</a:t>
            </a:r>
            <a:endParaRPr sz="19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71631fa682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71631fa68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2F2F2"/>
                </a:highlight>
              </a:rPr>
              <a:t>The momentum term increases for dimensions whose gradients point in the same</a:t>
            </a:r>
            <a:endParaRPr sz="19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52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2F2F2"/>
                </a:highlight>
              </a:rPr>
              <a:t>directions and reduces updates for dimensions whose gradients change directions</a:t>
            </a:r>
            <a:endParaRPr sz="19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590e942876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590e94287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1631fa6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71631fa6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90e942876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590e94287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71631fa68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71631fa68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71631fa68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71631fa68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71631fa68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71631fa68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90e94287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590e94287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5e70ede0d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5e70ede0d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5e70ede0d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5e70ede0d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5e70ede0d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5e70ede0d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71631fa68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71631fa68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71631fa68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71631fa68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71631fa68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71631fa68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71631fa68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71631fa68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first session so we will take it easy and go through some details regarding the curriculums and what is coming next. But I can assure you the following sessions are going to be far more interesting and you can expect a lot of extra fun details that was not included in the lectures.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3"/>
          <p:cNvSpPr/>
          <p:nvPr/>
        </p:nvSpPr>
        <p:spPr>
          <a:xfrm flipH="1">
            <a:off x="-584425" y="-149175"/>
            <a:ext cx="2108400" cy="2096700"/>
          </a:xfrm>
          <a:prstGeom prst="diagStripe">
            <a:avLst>
              <a:gd fmla="val 50000" name="adj"/>
            </a:avLst>
          </a:prstGeom>
          <a:noFill/>
          <a:ln cap="flat" cmpd="sng" w="1905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02663"/>
            <a:ext cx="9144000" cy="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 rot="-5400000">
            <a:off x="-784025" y="1265775"/>
            <a:ext cx="3967200" cy="3980100"/>
          </a:xfrm>
          <a:prstGeom prst="diagStripe">
            <a:avLst>
              <a:gd fmla="val 58774" name="adj"/>
            </a:avLst>
          </a:prstGeom>
          <a:solidFill>
            <a:srgbClr val="FFFFFF">
              <a:alpha val="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rot="-5400000">
            <a:off x="-592870" y="148715"/>
            <a:ext cx="5134200" cy="5153700"/>
          </a:xfrm>
          <a:prstGeom prst="diagStripe">
            <a:avLst>
              <a:gd fmla="val 50000" name="adj"/>
            </a:avLst>
          </a:prstGeom>
          <a:solidFill>
            <a:srgbClr val="FFFFFF">
              <a:alpha val="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rot="-5400000">
            <a:off x="1537175" y="1934325"/>
            <a:ext cx="3291900" cy="3318300"/>
          </a:xfrm>
          <a:prstGeom prst="diagStripe">
            <a:avLst>
              <a:gd fmla="val 50000" name="adj"/>
            </a:avLst>
          </a:prstGeom>
          <a:noFill/>
          <a:ln cap="flat" cmpd="sng" w="19050">
            <a:solidFill>
              <a:srgbClr val="EB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-584425" y="524625"/>
            <a:ext cx="4761300" cy="4714800"/>
          </a:xfrm>
          <a:prstGeom prst="straightConnector1">
            <a:avLst/>
          </a:prstGeom>
          <a:noFill/>
          <a:ln cap="flat" cmpd="sng" w="19050">
            <a:solidFill>
              <a:srgbClr val="FEFEFE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22960" y="562477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Lato"/>
              <a:buNone/>
              <a:defRPr i="0" sz="36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 "/>
              <a:defRPr i="0" sz="15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◦"/>
              <a:defRPr i="0" sz="14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◦"/>
              <a:defRPr i="0" sz="11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◦"/>
              <a:defRPr i="0" sz="11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◦"/>
              <a:defRPr i="0" sz="11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◦"/>
              <a:defRPr i="0" sz="11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◦"/>
              <a:defRPr i="0" sz="11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◦"/>
              <a:defRPr i="0" sz="11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Lato"/>
              <a:buChar char="◦"/>
              <a:defRPr i="0" sz="1100" u="none" cap="none" strike="noStrike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32747" y="212225"/>
            <a:ext cx="1524740" cy="4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-92675" y="4633775"/>
            <a:ext cx="9290700" cy="509700"/>
          </a:xfrm>
          <a:prstGeom prst="rect">
            <a:avLst/>
          </a:prstGeom>
          <a:solidFill>
            <a:srgbClr val="001F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22850" y="4633763"/>
            <a:ext cx="9144000" cy="415500"/>
            <a:chOff x="0" y="4678388"/>
            <a:chExt cx="9144000" cy="415500"/>
          </a:xfrm>
        </p:grpSpPr>
        <p:sp>
          <p:nvSpPr>
            <p:cNvPr id="28" name="Google Shape;28;p4"/>
            <p:cNvSpPr txBox="1"/>
            <p:nvPr/>
          </p:nvSpPr>
          <p:spPr>
            <a:xfrm>
              <a:off x="0" y="4678388"/>
              <a:ext cx="91440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EFEFE"/>
                  </a:solidFill>
                  <a:latin typeface="Lato Light"/>
                  <a:ea typeface="Lato Light"/>
                  <a:cs typeface="Lato Light"/>
                  <a:sym typeface="Lato Light"/>
                </a:rPr>
                <a:t>UNIVERSITY OF TORONTO MACHINE INTELLIGENCE STUDENT TEAM</a:t>
              </a:r>
              <a:endParaRPr sz="1500">
                <a:solidFill>
                  <a:srgbClr val="FEFEFE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29" name="Google Shape;29;p4"/>
            <p:cNvCxnSpPr/>
            <p:nvPr/>
          </p:nvCxnSpPr>
          <p:spPr>
            <a:xfrm>
              <a:off x="477000" y="4678975"/>
              <a:ext cx="8190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_HEADER_1">
    <p:bg>
      <p:bgPr>
        <a:solidFill>
          <a:srgbClr val="001F6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rgbClr val="333A5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alibri"/>
              <a:buNone/>
              <a:defRPr b="0" i="0" sz="6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22960" y="333984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i="0" sz="1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Lato"/>
              <a:buNone/>
              <a:defRPr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905744" y="3257550"/>
            <a:ext cx="7406700" cy="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 showMasterSp="0">
  <p:cSld name="SECTION_HEADER_2">
    <p:bg>
      <p:bgPr>
        <a:solidFill>
          <a:srgbClr val="001F6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rgbClr val="333A5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alibri"/>
              <a:buNone/>
              <a:defRPr b="0" i="0" sz="6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822960" y="333984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" name="Google Shape;47;p6"/>
          <p:cNvCxnSpPr/>
          <p:nvPr/>
        </p:nvCxnSpPr>
        <p:spPr>
          <a:xfrm>
            <a:off x="905744" y="3257550"/>
            <a:ext cx="7406700" cy="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8" name="Google Shape;4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23450" y="193525"/>
            <a:ext cx="3742675" cy="29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1F6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-225" y="4677725"/>
            <a:ext cx="9144000" cy="412800"/>
          </a:xfrm>
          <a:prstGeom prst="rect">
            <a:avLst/>
          </a:prstGeom>
          <a:solidFill>
            <a:srgbClr val="EB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University of Toronto Machine Intelligence Student Team</a:t>
            </a:r>
            <a:endParaRPr>
              <a:solidFill>
                <a:srgbClr val="0000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ctrTitle"/>
          </p:nvPr>
        </p:nvSpPr>
        <p:spPr>
          <a:xfrm>
            <a:off x="3537150" y="1578400"/>
            <a:ext cx="5224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Group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#3: Start Training</a:t>
            </a:r>
            <a:endParaRPr sz="2000"/>
          </a:p>
        </p:txBody>
      </p:sp>
      <p:sp>
        <p:nvSpPr>
          <p:cNvPr id="58" name="Google Shape;58;p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Lindy Zhai, Mindy Lee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University of  Toronto Machine Intelligence Team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How_to_Gradient_Descent;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Batch_vs_stochastic_Mini-Batch;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250" y="1310812"/>
            <a:ext cx="4737500" cy="30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Batch_Size_is_Important;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713" y="1160136"/>
            <a:ext cx="6230576" cy="28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Momentum</a:t>
            </a:r>
            <a:r>
              <a:rPr lang="en">
                <a:solidFill>
                  <a:schemeClr val="lt1"/>
                </a:solidFill>
              </a:rPr>
              <a:t>;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695" y="1322913"/>
            <a:ext cx="3707225" cy="24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6388" y="1885650"/>
            <a:ext cx="244792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Learning_rate</a:t>
            </a:r>
            <a:r>
              <a:rPr lang="en">
                <a:solidFill>
                  <a:schemeClr val="lt1"/>
                </a:solidFill>
              </a:rPr>
              <a:t>;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450" y="1335975"/>
            <a:ext cx="4943101" cy="24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Learning_rate;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500" y="1085350"/>
            <a:ext cx="5284991" cy="297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Learning_rate;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834" y="1205538"/>
            <a:ext cx="5776323" cy="331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Learning_rate;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188" y="1136047"/>
            <a:ext cx="6015625" cy="28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Learning_rate;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625" y="1266504"/>
            <a:ext cx="5134750" cy="261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Regularization: Dropout</a:t>
            </a:r>
            <a:r>
              <a:rPr lang="en">
                <a:solidFill>
                  <a:schemeClr val="lt1"/>
                </a:solidFill>
              </a:rPr>
              <a:t>;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313" y="1158202"/>
            <a:ext cx="5235375" cy="282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expect?</a:t>
            </a:r>
            <a:endParaRPr/>
          </a:p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Recap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This week’s content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Quizzes (Q&amp;A)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" sz="2000">
                <a:solidFill>
                  <a:srgbClr val="FFFFFF"/>
                </a:solidFill>
              </a:rPr>
              <a:t>General Q&amp;A sessions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Regularization: Batch_Norm;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775" y="1592250"/>
            <a:ext cx="4612451" cy="25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Early_stopping</a:t>
            </a:r>
            <a:r>
              <a:rPr lang="en">
                <a:solidFill>
                  <a:schemeClr val="lt1"/>
                </a:solidFill>
              </a:rPr>
              <a:t>;</a:t>
            </a:r>
            <a:endParaRPr/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707" y="1344713"/>
            <a:ext cx="5140576" cy="245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175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Quiz!!!!!</a:t>
            </a:r>
            <a:endParaRPr sz="6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Quiz_Week_2_#1;</a:t>
            </a: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6659"/>
            <a:ext cx="9144001" cy="197018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/>
          <p:nvPr/>
        </p:nvSpPr>
        <p:spPr>
          <a:xfrm>
            <a:off x="311700" y="2013100"/>
            <a:ext cx="312000" cy="144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Quiz_Week_2_#1;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4912"/>
            <a:ext cx="4147351" cy="287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9150" y="1211637"/>
            <a:ext cx="4273149" cy="272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Quiz_Week_2_#1;</a:t>
            </a:r>
            <a:endParaRPr/>
          </a:p>
        </p:txBody>
      </p:sp>
      <p:sp>
        <p:nvSpPr>
          <p:cNvPr id="220" name="Google Shape;22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088" y="1617097"/>
            <a:ext cx="5499825" cy="19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Quiz_Week_2_#1;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150" y="1211637"/>
            <a:ext cx="4273149" cy="272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42400"/>
            <a:ext cx="4106426" cy="285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Quiz_Week_2_#1;</a:t>
            </a:r>
            <a:endParaRPr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338" y="1825437"/>
            <a:ext cx="5661326" cy="149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/>
          <p:nvPr/>
        </p:nvSpPr>
        <p:spPr>
          <a:xfrm>
            <a:off x="1847025" y="2154025"/>
            <a:ext cx="256800" cy="11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Next Session</a:t>
            </a:r>
            <a:r>
              <a:rPr lang="en">
                <a:solidFill>
                  <a:schemeClr val="lt1"/>
                </a:solidFill>
              </a:rPr>
              <a:t>;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Full codes demo of Training loop (or project workshop)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CNN！！！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Full codes example of MLP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Kernels, paddings, stride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Poolings 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311700" y="175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Recap;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Gradient_descent;</a:t>
            </a:r>
            <a:endParaRPr/>
          </a:p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76" name="Google Shape;7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75" y="1595438"/>
            <a:ext cx="56578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>
            <a:off x="311700" y="175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Continue</a:t>
            </a:r>
            <a:r>
              <a:rPr lang="en" sz="6000">
                <a:solidFill>
                  <a:schemeClr val="lt1"/>
                </a:solidFill>
              </a:rPr>
              <a:t>;</a:t>
            </a:r>
            <a:endParaRPr sz="6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Training_Validation_Testing</a:t>
            </a:r>
            <a:r>
              <a:rPr lang="en">
                <a:solidFill>
                  <a:schemeClr val="lt1"/>
                </a:solidFill>
              </a:rPr>
              <a:t>;</a:t>
            </a:r>
            <a:endParaRPr/>
          </a:p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113" y="1614488"/>
            <a:ext cx="658177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Fitting_Models</a:t>
            </a:r>
            <a:r>
              <a:rPr lang="en">
                <a:solidFill>
                  <a:schemeClr val="lt1"/>
                </a:solidFill>
              </a:rPr>
              <a:t>;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0836"/>
            <a:ext cx="9144001" cy="2601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Find_Optimal;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190" y="1203812"/>
            <a:ext cx="5249624" cy="331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How_to_Gradient_Descent</a:t>
            </a:r>
            <a:r>
              <a:rPr lang="en">
                <a:solidFill>
                  <a:schemeClr val="lt1"/>
                </a:solidFill>
              </a:rPr>
              <a:t>;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138" y="1423003"/>
            <a:ext cx="6007724" cy="22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